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70" r:id="rId6"/>
    <p:sldId id="271" r:id="rId7"/>
    <p:sldId id="273" r:id="rId8"/>
    <p:sldId id="274" r:id="rId9"/>
    <p:sldId id="275" r:id="rId10"/>
    <p:sldId id="277" r:id="rId11"/>
    <p:sldId id="276" r:id="rId12"/>
    <p:sldId id="263" r:id="rId13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427"/>
    <a:srgbClr val="D8CBBB"/>
    <a:srgbClr val="8D806F"/>
    <a:srgbClr val="2A3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5"/>
    <p:restoredTop sz="93619"/>
  </p:normalViewPr>
  <p:slideViewPr>
    <p:cSldViewPr snapToGrid="0">
      <p:cViewPr varScale="1">
        <p:scale>
          <a:sx n="117" d="100"/>
          <a:sy n="117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D47AEC-DC8D-58D2-B72D-93C9FA67B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A665FA9-AEE5-54C6-0F52-61AEAF0C7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513E4F-9DCB-FCBD-2356-D7BE1FFB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601EE3-DFA9-9AF7-6E1F-8EC11B36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50295-1D18-1C91-24F9-746B7CE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7772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27E1FB-E925-4CA8-901D-940E5281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5EE144-BC4E-9C33-8D16-A0A1DF3E6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A3A34E-CBE3-1B23-F5D2-86AB0A9F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9F8221-DF16-5011-32D9-E6F09E44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2B7828-3F91-4856-27FD-05C7A1B0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98586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C0F3F4-930E-93E7-BDA3-462D6AD78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A966F9-9BFC-B51C-25A6-EADAB3B59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5B08CF-EEDF-5A0F-FAB5-38EEFD4F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8B8B49-9131-A85A-FE97-BA5C1F1E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D2E385-98B5-0A6B-CE9B-6B3E0592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33047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74CE3B-3F2C-F464-CA2E-9AB10F80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22FFB3-93C1-CBF1-428C-07B748CEA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9C5F12-E2B0-3E03-2F92-0D82C620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94C387-29AB-3BA3-4C17-C7B48717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B67F65-2BE7-7C62-75D5-A62B50AF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9397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D4567-A2C0-AC6B-3839-60BCBF85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3D2A22-08E7-92F5-899C-D722CFD2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9C4367-9788-F006-C5D3-18520C4B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A13D42-D7EA-79EF-A4E3-15F9142F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686985-1199-1D82-8A9D-1CFAB4CA1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450358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CA9FB5-C06E-2FB2-31ED-4F19980F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D5FB88-B504-990A-BF42-B3E570712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ECAA7E-6856-CAF5-281C-3FE689B55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CA63C9-99DA-A519-9771-8C4B95691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7C7DCB1-29BB-0A31-1FD0-EAC7AB97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610C8CA-92FF-C2DD-C43F-CEF02811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14565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B8414-7A06-31C4-51C0-077343C0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452C92-79AD-DC11-B7F9-13E66D49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B74EFD-2A1D-4078-603B-06306DF0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45D3BA3-9AD9-0888-1089-DE076FE6E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58343E3-C064-B738-535D-06E71177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763AE6-98E0-10C3-D282-60AE425E7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E9A5C6-4DAE-A72E-FE83-3DC68689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76045D-164D-FB49-9BE1-53892FA8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8408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2E3C74-C85F-91BC-4E7E-04EF42EA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C23C692-1208-BE19-7609-00A0E352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C43BBA-606D-8B80-ACD8-33A0DA1D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FF278A5-1C7F-8153-CB65-C467D0A0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7980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B06EA1-F9AB-2B2D-AD40-1CD3C6FF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0D8635-4371-3811-1FD6-6B82E479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8908F5-A0ED-2B85-27B6-A42BD16A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6236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0E28E-0DE6-8C2A-4876-C0813BED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15F11C-A6F1-81F3-7DFB-BFB58C500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9BF03B7-7BC4-E188-0DD0-9EFDBADF2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0FBBF2-81C8-71FA-3429-29B5760D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564E0A-0167-13D8-9CCE-F9899D93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C1CAF9-0649-DEA1-530F-2A8AE116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54903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B4FED9-5F9E-B7A3-4F42-F1DCF61E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065496-4E56-1AA6-38DF-6601C8ED0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27413E6-CE90-358D-1C8C-5817DF7C0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D366CB-87EE-A493-D0E2-A4814B4F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0DFE3C-DD2E-A19A-1C8B-9B0DEC26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795AD5-D134-AC1C-E157-0211C4A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0386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4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0FE0F28-791C-8C9F-081D-A673C920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FD8594-FA00-D4FE-7266-746208AEF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29E34B-D7B1-1266-CA21-D89FA957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04FD-0891-9347-A7C9-1E0787E2E893}" type="datetimeFigureOut">
              <a:rPr kumimoji="1" lang="ko-Kore-KR" altLang="en-US" smtClean="0"/>
              <a:t>5/23/24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584227-4B88-1B4F-7771-F2B04A62C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0FA500-B6B9-EF9F-DC73-D998DDC7F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5B23-544A-F444-9EED-CA31E4BCFCA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300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C420A-9CAD-FF72-4020-CA1DD5EA6B76}"/>
              </a:ext>
            </a:extLst>
          </p:cNvPr>
          <p:cNvSpPr txBox="1"/>
          <p:nvPr/>
        </p:nvSpPr>
        <p:spPr>
          <a:xfrm>
            <a:off x="1082672" y="2639616"/>
            <a:ext cx="100266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ore-KR" sz="1200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V</a:t>
            </a:r>
            <a:r>
              <a:rPr kumimoji="1" lang="en-US" altLang="ko-Kore-KR" sz="900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olta</a:t>
            </a:r>
            <a:endParaRPr kumimoji="1" lang="ko-Kore-KR" altLang="en-US" sz="9000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Digital Glitch Demo" panose="02000507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중간 발표 시점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계획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(04.07~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최종 발표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장난감, 오토마톤이(가) 표시된 사진&#10;&#10;자동 생성된 설명">
            <a:extLst>
              <a:ext uri="{FF2B5EF4-FFF2-40B4-BE49-F238E27FC236}">
                <a16:creationId xmlns:a16="http://schemas.microsoft.com/office/drawing/2014/main" id="{7F4798F4-3679-8BE9-736B-76F6CE4E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00" y="2066428"/>
            <a:ext cx="2880000" cy="16918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FCA52E-DDDA-38A7-C792-12615ED3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9886" y="2106679"/>
            <a:ext cx="2880000" cy="1611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8BB9-E1E8-4F45-A5C1-A689DF11E0EE}"/>
              </a:ext>
            </a:extLst>
          </p:cNvPr>
          <p:cNvSpPr txBox="1"/>
          <p:nvPr/>
        </p:nvSpPr>
        <p:spPr>
          <a:xfrm>
            <a:off x="1317200" y="3777598"/>
            <a:ext cx="16466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몬스터 추가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6EE806-D2B2-519A-EB08-A7749A3FDC20}"/>
              </a:ext>
            </a:extLst>
          </p:cNvPr>
          <p:cNvSpPr txBox="1"/>
          <p:nvPr/>
        </p:nvSpPr>
        <p:spPr>
          <a:xfrm>
            <a:off x="4666627" y="3777598"/>
            <a:ext cx="20104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User DB </a:t>
            </a:r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관리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pic>
        <p:nvPicPr>
          <p:cNvPr id="3" name="그림 2" descr="스크린샷, 의류, PC 게임, 디지털 합성이(가) 표시된 사진&#10;&#10;자동 생성된 설명">
            <a:extLst>
              <a:ext uri="{FF2B5EF4-FFF2-40B4-BE49-F238E27FC236}">
                <a16:creationId xmlns:a16="http://schemas.microsoft.com/office/drawing/2014/main" id="{BDE79F1A-1D29-2CAE-87FB-68B30CEA7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72" y="2066428"/>
            <a:ext cx="2880000" cy="1618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CF56C-3504-7782-D611-F51607D5329B}"/>
              </a:ext>
            </a:extLst>
          </p:cNvPr>
          <p:cNvSpPr txBox="1"/>
          <p:nvPr/>
        </p:nvSpPr>
        <p:spPr>
          <a:xfrm>
            <a:off x="8002572" y="3758232"/>
            <a:ext cx="30203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Design Refactoring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CBBC0-A0E0-6A54-EC09-3AEAB7F2511D}"/>
              </a:ext>
            </a:extLst>
          </p:cNvPr>
          <p:cNvSpPr txBox="1"/>
          <p:nvPr/>
        </p:nvSpPr>
        <p:spPr>
          <a:xfrm>
            <a:off x="6530719" y="4510752"/>
            <a:ext cx="481894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이에 더해</a:t>
            </a:r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..</a:t>
            </a:r>
          </a:p>
          <a:p>
            <a:r>
              <a:rPr kumimoji="1" lang="ko-KR" altLang="en-US" sz="12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탈출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구현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크래프팅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완성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전투 방법 다양화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각종 일회성 아이템 구현 및 세부 밸런스 패치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1039B-14E2-143F-7D65-979C921EA5B3}"/>
              </a:ext>
            </a:extLst>
          </p:cNvPr>
          <p:cNvSpPr txBox="1"/>
          <p:nvPr/>
        </p:nvSpPr>
        <p:spPr>
          <a:xfrm>
            <a:off x="5970000" y="521059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D8CBBB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+</a:t>
            </a:r>
            <a:r>
              <a:rPr lang="ko-KR" altLang="en-US" dirty="0">
                <a:solidFill>
                  <a:srgbClr val="D8CBBB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08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최종 발표 시점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5A98456-45E0-5936-81B3-D48A9D268B03}"/>
              </a:ext>
            </a:extLst>
          </p:cNvPr>
          <p:cNvSpPr/>
          <p:nvPr/>
        </p:nvSpPr>
        <p:spPr>
          <a:xfrm>
            <a:off x="823138" y="1700974"/>
            <a:ext cx="1472665" cy="616134"/>
          </a:xfrm>
          <a:prstGeom prst="roundRect">
            <a:avLst/>
          </a:prstGeom>
          <a:solidFill>
            <a:srgbClr val="D8CBBB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네트워크 구현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88B4CF9-D065-A461-39E9-A1507D2F7880}"/>
              </a:ext>
            </a:extLst>
          </p:cNvPr>
          <p:cNvSpPr/>
          <p:nvPr/>
        </p:nvSpPr>
        <p:spPr>
          <a:xfrm>
            <a:off x="823136" y="2471136"/>
            <a:ext cx="1472665" cy="616135"/>
          </a:xfrm>
          <a:prstGeom prst="roundRect">
            <a:avLst/>
          </a:prstGeom>
          <a:solidFill>
            <a:srgbClr val="D8CBBB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무브먼트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6A98125-FF1A-0F5E-237D-5E261558D852}"/>
              </a:ext>
            </a:extLst>
          </p:cNvPr>
          <p:cNvSpPr/>
          <p:nvPr/>
        </p:nvSpPr>
        <p:spPr>
          <a:xfrm>
            <a:off x="823138" y="3241299"/>
            <a:ext cx="1472665" cy="616134"/>
          </a:xfrm>
          <a:prstGeom prst="roundRect">
            <a:avLst/>
          </a:prstGeom>
          <a:solidFill>
            <a:srgbClr val="D8CBBB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F04CB1-7EE4-A7EB-D464-7BA1C0E4E40D}"/>
              </a:ext>
            </a:extLst>
          </p:cNvPr>
          <p:cNvSpPr/>
          <p:nvPr/>
        </p:nvSpPr>
        <p:spPr>
          <a:xfrm>
            <a:off x="823136" y="4011461"/>
            <a:ext cx="1472665" cy="616135"/>
          </a:xfrm>
          <a:prstGeom prst="roundRect">
            <a:avLst/>
          </a:prstGeom>
          <a:solidFill>
            <a:srgbClr val="D8CBBB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CEDF4F2-A922-F706-B1D4-3BB44F3B80EA}"/>
              </a:ext>
            </a:extLst>
          </p:cNvPr>
          <p:cNvSpPr/>
          <p:nvPr/>
        </p:nvSpPr>
        <p:spPr>
          <a:xfrm>
            <a:off x="823136" y="4781623"/>
            <a:ext cx="1472665" cy="616135"/>
          </a:xfrm>
          <a:prstGeom prst="roundRect">
            <a:avLst/>
          </a:prstGeom>
          <a:solidFill>
            <a:srgbClr val="D8CBBB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UX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C6E4EE-EAE5-CC7A-85B3-1E4C48B5B3DC}"/>
              </a:ext>
            </a:extLst>
          </p:cNvPr>
          <p:cNvSpPr/>
          <p:nvPr/>
        </p:nvSpPr>
        <p:spPr>
          <a:xfrm>
            <a:off x="823136" y="5551785"/>
            <a:ext cx="1472665" cy="616135"/>
          </a:xfrm>
          <a:prstGeom prst="roundRect">
            <a:avLst/>
          </a:prstGeom>
          <a:solidFill>
            <a:srgbClr val="D8CBBB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기타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완료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(~05.23)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B86C92-22BA-962D-76A7-A954160FB38B}"/>
              </a:ext>
            </a:extLst>
          </p:cNvPr>
          <p:cNvSpPr/>
          <p:nvPr/>
        </p:nvSpPr>
        <p:spPr>
          <a:xfrm>
            <a:off x="2517257" y="4798715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 / UX</a:t>
            </a:r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완성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로비 시스템 및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매치메이킹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보완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Death scene,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화면 상단 잔여 플레이어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00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등 보완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B484E9-9388-1B2D-712F-056E8491D8F8}"/>
              </a:ext>
            </a:extLst>
          </p:cNvPr>
          <p:cNvSpPr/>
          <p:nvPr/>
        </p:nvSpPr>
        <p:spPr>
          <a:xfrm>
            <a:off x="2517257" y="3258391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 완료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VOLTA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게임의 차별점인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시스템을 완성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아이템간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무기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-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아이템간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 도입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095C0EE-FADE-CD74-36C9-36D01872568F}"/>
              </a:ext>
            </a:extLst>
          </p:cNvPr>
          <p:cNvSpPr/>
          <p:nvPr/>
        </p:nvSpPr>
        <p:spPr>
          <a:xfrm>
            <a:off x="2517257" y="2488227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</a:t>
            </a:r>
            <a:r>
              <a:rPr lang="ko-KR" altLang="en-US" sz="1200" b="1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버그 </a:t>
            </a:r>
            <a:r>
              <a:rPr lang="ko-KR" altLang="en-US" sz="1200" b="1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픽스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각종 모델링 버그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픽스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모션 최적화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추가된 탈출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전투 등 에서의 애니메이션 추가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E9C437-A8D8-F037-29F6-49F9A03A3A52}"/>
              </a:ext>
            </a:extLst>
          </p:cNvPr>
          <p:cNvSpPr/>
          <p:nvPr/>
        </p:nvSpPr>
        <p:spPr>
          <a:xfrm>
            <a:off x="2517257" y="1720978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Network </a:t>
            </a:r>
            <a:r>
              <a:rPr lang="en-US" altLang="ko-KR" sz="1200" b="1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Stablization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RPC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호출을 통해 각 유저의 플레이데이터가 실시간으로 송수신 되어 타 플레이어에게도 영향을 끼치도록 시스템 정형화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F4BAD85-1821-19B5-54F7-B2E12D28BBB9}"/>
              </a:ext>
            </a:extLst>
          </p:cNvPr>
          <p:cNvSpPr/>
          <p:nvPr/>
        </p:nvSpPr>
        <p:spPr>
          <a:xfrm>
            <a:off x="2517257" y="4006886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 완성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여러 가지의 변동 조건 별 전투 알고리즘 구현 및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밸런싱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스태미나 시스템 보완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1204346-7994-2C0F-1704-C2B95C04C602}"/>
              </a:ext>
            </a:extLst>
          </p:cNvPr>
          <p:cNvSpPr/>
          <p:nvPr/>
        </p:nvSpPr>
        <p:spPr>
          <a:xfrm>
            <a:off x="2517257" y="5568876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기초</a:t>
            </a:r>
            <a:r>
              <a: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UI / UX</a:t>
            </a: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사운드 및 효과음 완성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게임 분위기 보완을 위한 카메라 시스템 보완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C11C43F-B760-2857-D956-55E2F277F06F}"/>
              </a:ext>
            </a:extLst>
          </p:cNvPr>
          <p:cNvCxnSpPr>
            <a:cxnSpLocks/>
          </p:cNvCxnSpPr>
          <p:nvPr/>
        </p:nvCxnSpPr>
        <p:spPr>
          <a:xfrm rot="5400000" flipH="1">
            <a:off x="6283281" y="3806595"/>
            <a:ext cx="3554" cy="360000"/>
          </a:xfrm>
          <a:prstGeom prst="line">
            <a:avLst/>
          </a:prstGeom>
          <a:ln w="25400">
            <a:solidFill>
              <a:srgbClr val="D8CBBB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EF5B809E-0F84-7433-4848-54821942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6912" y="2327257"/>
            <a:ext cx="5066920" cy="2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723424" y="1630903"/>
            <a:ext cx="83388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500" b="1" dirty="0" err="1">
                <a:solidFill>
                  <a:srgbClr val="2A3410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QnA</a:t>
            </a:r>
            <a:endParaRPr kumimoji="1" lang="en-US" altLang="ko-KR" sz="2500" b="1" dirty="0">
              <a:solidFill>
                <a:srgbClr val="2A3410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C0A05B-47AB-15D7-68E4-230C2823D3C1}"/>
              </a:ext>
            </a:extLst>
          </p:cNvPr>
          <p:cNvSpPr txBox="1"/>
          <p:nvPr/>
        </p:nvSpPr>
        <p:spPr>
          <a:xfrm>
            <a:off x="6030057" y="4148489"/>
            <a:ext cx="6161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KR" sz="7500" dirty="0">
                <a:gradFill flip="none" rotWithShape="1">
                  <a:gsLst>
                    <a:gs pos="0">
                      <a:srgbClr val="212427"/>
                    </a:gs>
                    <a:gs pos="35000">
                      <a:srgbClr val="212427"/>
                    </a:gs>
                    <a:gs pos="100000">
                      <a:srgbClr val="212427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V</a:t>
            </a:r>
            <a:r>
              <a:rPr kumimoji="1" lang="en-US" altLang="ko-Kore-KR" sz="5000" dirty="0">
                <a:gradFill flip="none" rotWithShape="1">
                  <a:gsLst>
                    <a:gs pos="0">
                      <a:srgbClr val="212427"/>
                    </a:gs>
                    <a:gs pos="35000">
                      <a:srgbClr val="212427"/>
                    </a:gs>
                    <a:gs pos="100000">
                      <a:srgbClr val="212427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Digital Glitch Demo" panose="02000507020000020004" pitchFamily="2" charset="0"/>
              </a:rPr>
              <a:t>olta</a:t>
            </a:r>
            <a:endParaRPr kumimoji="1" lang="ko-Kore-KR" altLang="en-US" sz="5000" dirty="0">
              <a:gradFill flip="none" rotWithShape="1">
                <a:gsLst>
                  <a:gs pos="0">
                    <a:srgbClr val="212427"/>
                  </a:gs>
                  <a:gs pos="35000">
                    <a:srgbClr val="212427"/>
                  </a:gs>
                  <a:gs pos="100000">
                    <a:srgbClr val="212427"/>
                  </a:gs>
                </a:gsLst>
                <a:path path="circle">
                  <a:fillToRect l="50000" t="-80000" r="50000" b="180000"/>
                </a:path>
                <a:tileRect/>
              </a:gradFill>
              <a:latin typeface="Digital Glitch Demo" panose="02000507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0FCA5-1FC3-81E8-B45F-228AB02A2C59}"/>
              </a:ext>
            </a:extLst>
          </p:cNvPr>
          <p:cNvSpPr txBox="1"/>
          <p:nvPr/>
        </p:nvSpPr>
        <p:spPr>
          <a:xfrm>
            <a:off x="7459860" y="5269856"/>
            <a:ext cx="43685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2500" b="1" dirty="0">
                <a:solidFill>
                  <a:srgbClr val="212427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KMUSW Capstone Team 21</a:t>
            </a:r>
          </a:p>
          <a:p>
            <a:pPr algn="r"/>
            <a:r>
              <a:rPr kumimoji="1" lang="ko-KR" altLang="en-US" sz="2000" b="1" dirty="0" err="1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권용재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김유진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심현우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장원재</a:t>
            </a:r>
            <a:r>
              <a:rPr kumimoji="1" lang="en-US" altLang="ko-KR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kumimoji="1" lang="ko-KR" altLang="en-US" sz="2000" b="1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최재원</a:t>
            </a:r>
            <a:endParaRPr kumimoji="1" lang="en-US" altLang="ko-KR" sz="2000" b="1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36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279393" y="3960216"/>
            <a:ext cx="1721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기획 및 개요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1F1F9-737C-9498-08B7-9A1EC933F9F7}"/>
              </a:ext>
            </a:extLst>
          </p:cNvPr>
          <p:cNvSpPr txBox="1"/>
          <p:nvPr/>
        </p:nvSpPr>
        <p:spPr>
          <a:xfrm>
            <a:off x="6631316" y="3960216"/>
            <a:ext cx="16466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피드백 적용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62DAE-81E3-8314-FD59-2EBEB7F68D65}"/>
              </a:ext>
            </a:extLst>
          </p:cNvPr>
          <p:cNvSpPr txBox="1"/>
          <p:nvPr/>
        </p:nvSpPr>
        <p:spPr>
          <a:xfrm>
            <a:off x="9048450" y="3960216"/>
            <a:ext cx="19992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최종 개발 내용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/>
          <p:nvPr/>
        </p:nvCxnSpPr>
        <p:spPr>
          <a:xfrm>
            <a:off x="0" y="2926080"/>
            <a:ext cx="12192000" cy="0"/>
          </a:xfrm>
          <a:prstGeom prst="line">
            <a:avLst/>
          </a:prstGeom>
          <a:ln w="1270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6B7EB41D-012C-F9B6-9BC0-154EE0EC738A}"/>
              </a:ext>
            </a:extLst>
          </p:cNvPr>
          <p:cNvSpPr/>
          <p:nvPr/>
        </p:nvSpPr>
        <p:spPr>
          <a:xfrm>
            <a:off x="7184614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CDA6808-F34F-8F25-C02D-9D7D153B510D}"/>
              </a:ext>
            </a:extLst>
          </p:cNvPr>
          <p:cNvSpPr/>
          <p:nvPr/>
        </p:nvSpPr>
        <p:spPr>
          <a:xfrm>
            <a:off x="9781638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5D4EBB5-2253-0E8D-7ADF-CB39F48E1F4F}"/>
              </a:ext>
            </a:extLst>
          </p:cNvPr>
          <p:cNvCxnSpPr/>
          <p:nvPr/>
        </p:nvCxnSpPr>
        <p:spPr>
          <a:xfrm flipH="1">
            <a:off x="7454614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899DFDA-48EC-DE96-03D0-B79DD77FD332}"/>
              </a:ext>
            </a:extLst>
          </p:cNvPr>
          <p:cNvCxnSpPr/>
          <p:nvPr/>
        </p:nvCxnSpPr>
        <p:spPr>
          <a:xfrm flipH="1">
            <a:off x="10048083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6B9E40-B790-49E9-9C2E-C51C2A000695}"/>
              </a:ext>
            </a:extLst>
          </p:cNvPr>
          <p:cNvSpPr txBox="1"/>
          <p:nvPr/>
        </p:nvSpPr>
        <p:spPr>
          <a:xfrm>
            <a:off x="3945798" y="3960216"/>
            <a:ext cx="15760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~</a:t>
            </a:r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중간발표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52101DA-5718-3ABA-A6DD-D72920B97244}"/>
              </a:ext>
            </a:extLst>
          </p:cNvPr>
          <p:cNvSpPr/>
          <p:nvPr/>
        </p:nvSpPr>
        <p:spPr>
          <a:xfrm>
            <a:off x="4463831" y="2660227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4" name="직선 연결선 11">
            <a:extLst>
              <a:ext uri="{FF2B5EF4-FFF2-40B4-BE49-F238E27FC236}">
                <a16:creationId xmlns:a16="http://schemas.microsoft.com/office/drawing/2014/main" id="{7498B284-BF35-D03E-9720-AA8171C54315}"/>
              </a:ext>
            </a:extLst>
          </p:cNvPr>
          <p:cNvCxnSpPr/>
          <p:nvPr/>
        </p:nvCxnSpPr>
        <p:spPr>
          <a:xfrm flipH="1">
            <a:off x="4733831" y="3200227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46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279389" y="1630903"/>
            <a:ext cx="172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기획 의도 및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pPr algn="ctr"/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시놉시스</a:t>
            </a:r>
            <a:endParaRPr kumimoji="1" lang="en-US" altLang="ko-KR" sz="2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212427"/>
          </a:solidFill>
          <a:ln w="1270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82284C-B39F-A8FF-9370-15FCB9618AC5}"/>
              </a:ext>
            </a:extLst>
          </p:cNvPr>
          <p:cNvSpPr txBox="1"/>
          <p:nvPr/>
        </p:nvSpPr>
        <p:spPr>
          <a:xfrm>
            <a:off x="4562375" y="1654387"/>
            <a:ext cx="7016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4/8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 멀티플레이 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3D </a:t>
            </a:r>
            <a:r>
              <a:rPr lang="ko-KR" altLang="en-US" sz="2000" dirty="0" err="1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백</a:t>
            </a:r>
            <a:r>
              <a:rPr lang="ko-KR" altLang="en-US" sz="2000" b="0" i="0" dirty="0" err="1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뷰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2000" b="0" i="0" dirty="0" err="1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배틀로얄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게임</a:t>
            </a:r>
            <a:endParaRPr lang="en-US" altLang="ko-KR" sz="2000" b="0" i="0" dirty="0">
              <a:solidFill>
                <a:srgbClr val="D8CBBB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</a:t>
            </a:r>
            <a:r>
              <a:rPr lang="en-US" altLang="ko-KR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sz="2000" b="0" i="0" dirty="0">
                <a:solidFill>
                  <a:srgbClr val="D8CBBB"/>
                </a:solidFill>
                <a:effectLst/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은신 및 탈출 등 다양한 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방법으로 </a:t>
            </a: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1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등을 쟁취하는 컨셉</a:t>
            </a:r>
            <a:endParaRPr lang="en-US" altLang="ko-KR" sz="2000" b="0" i="0" dirty="0">
              <a:solidFill>
                <a:srgbClr val="D8CBBB"/>
              </a:solidFill>
              <a:effectLst/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건전지를 활용한 </a:t>
            </a:r>
            <a:r>
              <a:rPr lang="ko-KR" altLang="en-US" sz="2000" dirty="0" err="1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크래프팅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	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플레이어는 건전지를 다양한 방법으로 사용해</a:t>
            </a:r>
            <a:b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</a:br>
            <a:r>
              <a:rPr lang="en-US" altLang="ko-KR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	</a:t>
            </a:r>
            <a:r>
              <a:rPr lang="ko-KR" altLang="en-US" sz="2000" dirty="0">
                <a:solidFill>
                  <a:srgbClr val="D8CBBB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전략적인 플레이 기회 창출</a:t>
            </a:r>
            <a:endParaRPr lang="en-US" altLang="ko-KR" sz="2000" dirty="0">
              <a:solidFill>
                <a:srgbClr val="D8CBBB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64402" y="1630903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목표 및 계획</a:t>
            </a:r>
          </a:p>
          <a:p>
            <a:r>
              <a:rPr kumimoji="1" lang="en-US" altLang="ko-KR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2A3410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개발 스택</a:t>
            </a:r>
            <a:endParaRPr kumimoji="1" lang="en-US" altLang="ko-KR" sz="1500" b="1" dirty="0">
              <a:solidFill>
                <a:srgbClr val="2A3410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0402354-6E1A-E7E7-79B0-5EE31D096E89}"/>
              </a:ext>
            </a:extLst>
          </p:cNvPr>
          <p:cNvSpPr/>
          <p:nvPr/>
        </p:nvSpPr>
        <p:spPr>
          <a:xfrm>
            <a:off x="3641557" y="1647823"/>
            <a:ext cx="4562378" cy="703991"/>
          </a:xfrm>
          <a:prstGeom prst="roundRect">
            <a:avLst/>
          </a:prstGeom>
          <a:solidFill>
            <a:srgbClr val="212427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시스템 및 네트워크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068E8FD1-2B26-7755-3D3C-90E61539AD89}"/>
              </a:ext>
            </a:extLst>
          </p:cNvPr>
          <p:cNvSpPr/>
          <p:nvPr/>
        </p:nvSpPr>
        <p:spPr>
          <a:xfrm>
            <a:off x="3641557" y="3859003"/>
            <a:ext cx="4562378" cy="703991"/>
          </a:xfrm>
          <a:prstGeom prst="roundRect">
            <a:avLst/>
          </a:prstGeom>
          <a:solidFill>
            <a:srgbClr val="212427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UI / UX </a:t>
            </a:r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디자인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03559B95-BF4C-A6AC-4874-22246D9EFF00}"/>
              </a:ext>
            </a:extLst>
          </p:cNvPr>
          <p:cNvSpPr/>
          <p:nvPr/>
        </p:nvSpPr>
        <p:spPr>
          <a:xfrm>
            <a:off x="3641558" y="2571207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캐릭터 무브먼트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2F92DD42-8158-64F0-2304-98A5F94E2140}"/>
              </a:ext>
            </a:extLst>
          </p:cNvPr>
          <p:cNvSpPr/>
          <p:nvPr/>
        </p:nvSpPr>
        <p:spPr>
          <a:xfrm>
            <a:off x="6731270" y="2576337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전투</a:t>
            </a:r>
            <a:endParaRPr lang="en-US" altLang="ko-KR" dirty="0">
              <a:solidFill>
                <a:schemeClr val="bg1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시스템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0B13768-8870-50D0-E570-69F862B1AE67}"/>
              </a:ext>
            </a:extLst>
          </p:cNvPr>
          <p:cNvSpPr/>
          <p:nvPr/>
        </p:nvSpPr>
        <p:spPr>
          <a:xfrm>
            <a:off x="5186414" y="2576339"/>
            <a:ext cx="1472665" cy="1063271"/>
          </a:xfrm>
          <a:prstGeom prst="roundRect">
            <a:avLst/>
          </a:prstGeom>
          <a:solidFill>
            <a:srgbClr val="212427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아이템 시스템</a:t>
            </a:r>
            <a:r>
              <a:rPr lang="ko-KR" altLang="en-US" sz="1000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endParaRPr lang="en-US" altLang="ko-KR" sz="12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36296FAD-E6D3-9DF9-C698-B1F4AF392EEC}"/>
              </a:ext>
            </a:extLst>
          </p:cNvPr>
          <p:cNvCxnSpPr>
            <a:cxnSpLocks/>
          </p:cNvCxnSpPr>
          <p:nvPr/>
        </p:nvCxnSpPr>
        <p:spPr>
          <a:xfrm rot="5400000" flipH="1">
            <a:off x="8374784" y="1821594"/>
            <a:ext cx="3554" cy="360000"/>
          </a:xfrm>
          <a:prstGeom prst="line">
            <a:avLst/>
          </a:prstGeom>
          <a:ln w="25400">
            <a:solidFill>
              <a:srgbClr val="212427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9D04D7C5-53E5-37F4-F9B1-3489B86807B2}"/>
              </a:ext>
            </a:extLst>
          </p:cNvPr>
          <p:cNvCxnSpPr>
            <a:cxnSpLocks/>
          </p:cNvCxnSpPr>
          <p:nvPr/>
        </p:nvCxnSpPr>
        <p:spPr>
          <a:xfrm rot="5400000" flipH="1">
            <a:off x="8364828" y="2934198"/>
            <a:ext cx="3554" cy="360000"/>
          </a:xfrm>
          <a:prstGeom prst="line">
            <a:avLst/>
          </a:prstGeom>
          <a:ln w="25400">
            <a:solidFill>
              <a:srgbClr val="212427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C23E364C-63F2-E0B6-23EB-69DF221B5050}"/>
              </a:ext>
            </a:extLst>
          </p:cNvPr>
          <p:cNvCxnSpPr>
            <a:cxnSpLocks/>
          </p:cNvCxnSpPr>
          <p:nvPr/>
        </p:nvCxnSpPr>
        <p:spPr>
          <a:xfrm rot="5400000" flipH="1">
            <a:off x="8364828" y="4030224"/>
            <a:ext cx="3554" cy="360000"/>
          </a:xfrm>
          <a:prstGeom prst="line">
            <a:avLst/>
          </a:prstGeom>
          <a:ln w="25400">
            <a:solidFill>
              <a:srgbClr val="212427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C2A22CDE-320C-01E7-76A9-7E0CB5FA1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000" y1="5190" x2="55000" y2="5190"/>
                        <a14:foregroundMark x1="95833" y1="68166" x2="95833" y2="68166"/>
                        <a14:foregroundMark x1="66111" y1="58824" x2="66111" y2="58824"/>
                        <a14:foregroundMark x1="65000" y1="94810" x2="65000" y2="94810"/>
                        <a14:foregroundMark x1="5556" y1="73010" x2="5556" y2="73010"/>
                        <a14:foregroundMark x1="54722" y1="1730" x2="54722" y2="1730"/>
                        <a14:foregroundMark x1="66111" y1="49135" x2="66111" y2="49135"/>
                        <a14:foregroundMark x1="73889" y1="59170" x2="73889" y2="59170"/>
                        <a14:foregroundMark x1="61389" y1="53287" x2="61389" y2="53287"/>
                        <a14:foregroundMark x1="69722" y1="52941" x2="69722" y2="52941"/>
                        <a14:foregroundMark x1="65000" y1="68512" x2="65000" y2="68512"/>
                        <a14:foregroundMark x1="61111" y1="63322" x2="61111" y2="63322"/>
                        <a14:foregroundMark x1="61111" y1="63322" x2="61111" y2="63322"/>
                        <a14:foregroundMark x1="61111" y1="63322" x2="61111" y2="63322"/>
                        <a14:foregroundMark x1="65278" y1="55709" x2="65278" y2="55709"/>
                        <a14:foregroundMark x1="71111" y1="64360" x2="71111" y2="64360"/>
                        <a14:foregroundMark x1="59444" y1="61246" x2="59444" y2="61246"/>
                        <a14:foregroundMark x1="75000" y1="51903" x2="75000" y2="51903"/>
                        <a14:foregroundMark x1="65278" y1="55017" x2="65278" y2="55017"/>
                        <a14:foregroundMark x1="58333" y1="56055" x2="58333" y2="56055"/>
                        <a14:foregroundMark x1="68333" y1="60900" x2="68333" y2="60900"/>
                        <a14:foregroundMark x1="71944" y1="63322" x2="71944" y2="63322"/>
                        <a14:foregroundMark x1="75278" y1="59170" x2="75278" y2="59170"/>
                        <a14:foregroundMark x1="68333" y1="49481" x2="68333" y2="49481"/>
                        <a14:foregroundMark x1="63889" y1="46367" x2="63889" y2="46367"/>
                        <a14:foregroundMark x1="60000" y1="52249" x2="60000" y2="52249"/>
                        <a14:foregroundMark x1="61944" y1="64706" x2="61944" y2="647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4647" y="3856451"/>
            <a:ext cx="876944" cy="703991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6FE5B10-46B5-735D-50D3-B00DCCAD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167" y1="58333" x2="49167" y2="58333"/>
                        <a14:foregroundMark x1="58333" y1="45313" x2="58333" y2="45313"/>
                        <a14:foregroundMark x1="68056" y1="43229" x2="68056" y2="43229"/>
                        <a14:foregroundMark x1="73611" y1="43229" x2="73611" y2="43229"/>
                        <a14:foregroundMark x1="78611" y1="45313" x2="78611" y2="45313"/>
                        <a14:foregroundMark x1="67778" y1="34896" x2="67778" y2="34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8095" y="2515865"/>
            <a:ext cx="2174918" cy="115995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B9AC6A7-6314-9E0E-C78F-FA2567EB6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0788" y="2424167"/>
            <a:ext cx="1343351" cy="134335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C138D55-90A0-9AB5-36A2-61FDD9680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512" y="1678537"/>
            <a:ext cx="2360196" cy="642559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1C987D1-5705-57FC-926A-201196F7CDF2}"/>
              </a:ext>
            </a:extLst>
          </p:cNvPr>
          <p:cNvSpPr/>
          <p:nvPr/>
        </p:nvSpPr>
        <p:spPr>
          <a:xfrm>
            <a:off x="4960223" y="4781020"/>
            <a:ext cx="3243712" cy="703991"/>
          </a:xfrm>
          <a:prstGeom prst="roundRect">
            <a:avLst/>
          </a:prstGeom>
          <a:solidFill>
            <a:srgbClr val="212427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형상관리 및</a:t>
            </a:r>
            <a:r>
              <a:rPr lang="en-US" altLang="ko-KR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ko-KR" altLang="en-US" dirty="0"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협업</a:t>
            </a:r>
            <a:endParaRPr lang="ko-KR" altLang="en-US" sz="1200" dirty="0"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BEAF0383-F5A9-9746-109F-C30D29F46BAE}"/>
              </a:ext>
            </a:extLst>
          </p:cNvPr>
          <p:cNvCxnSpPr>
            <a:cxnSpLocks/>
          </p:cNvCxnSpPr>
          <p:nvPr/>
        </p:nvCxnSpPr>
        <p:spPr>
          <a:xfrm rot="5400000" flipH="1">
            <a:off x="8382158" y="4953610"/>
            <a:ext cx="3554" cy="360000"/>
          </a:xfrm>
          <a:prstGeom prst="line">
            <a:avLst/>
          </a:prstGeom>
          <a:ln w="25400">
            <a:solidFill>
              <a:srgbClr val="212427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876B598-007D-9743-DC44-4CB6402B793E}"/>
              </a:ext>
            </a:extLst>
          </p:cNvPr>
          <p:cNvSpPr txBox="1"/>
          <p:nvPr/>
        </p:nvSpPr>
        <p:spPr>
          <a:xfrm>
            <a:off x="4531898" y="4947167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212427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+</a:t>
            </a:r>
            <a:endParaRPr lang="ko-KR" altLang="en-US" dirty="0">
              <a:solidFill>
                <a:srgbClr val="212427">
                  <a:alpha val="90000"/>
                </a:srgbClr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1BECE64-DE11-7E9C-DC51-910C60D90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697" y="4661780"/>
            <a:ext cx="976560" cy="976560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2D91B719-1036-49CC-A1EC-1633E4003E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591" y="4781020"/>
            <a:ext cx="848333" cy="831269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8B9B596-5C5E-27FC-73E7-670BEB0AD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3050" y="4877241"/>
            <a:ext cx="638826" cy="6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중간 발표 시점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5A98456-45E0-5936-81B3-D48A9D268B03}"/>
              </a:ext>
            </a:extLst>
          </p:cNvPr>
          <p:cNvSpPr/>
          <p:nvPr/>
        </p:nvSpPr>
        <p:spPr>
          <a:xfrm>
            <a:off x="823138" y="1700974"/>
            <a:ext cx="1472665" cy="616134"/>
          </a:xfrm>
          <a:prstGeom prst="roundRect">
            <a:avLst/>
          </a:prstGeom>
          <a:solidFill>
            <a:srgbClr val="D8CBBB">
              <a:alpha val="5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네트워크 구현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88B4CF9-D065-A461-39E9-A1507D2F7880}"/>
              </a:ext>
            </a:extLst>
          </p:cNvPr>
          <p:cNvSpPr/>
          <p:nvPr/>
        </p:nvSpPr>
        <p:spPr>
          <a:xfrm>
            <a:off x="823136" y="2471136"/>
            <a:ext cx="1472665" cy="616135"/>
          </a:xfrm>
          <a:prstGeom prst="roundRect">
            <a:avLst/>
          </a:prstGeom>
          <a:solidFill>
            <a:srgbClr val="D8CBBB">
              <a:alpha val="6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무브먼트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6A98125-FF1A-0F5E-237D-5E261558D852}"/>
              </a:ext>
            </a:extLst>
          </p:cNvPr>
          <p:cNvSpPr/>
          <p:nvPr/>
        </p:nvSpPr>
        <p:spPr>
          <a:xfrm>
            <a:off x="823138" y="3241299"/>
            <a:ext cx="1472665" cy="616134"/>
          </a:xfrm>
          <a:prstGeom prst="roundRect">
            <a:avLst/>
          </a:prstGeom>
          <a:solidFill>
            <a:srgbClr val="D8CBBB">
              <a:alpha val="7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EF04CB1-7EE4-A7EB-D464-7BA1C0E4E40D}"/>
              </a:ext>
            </a:extLst>
          </p:cNvPr>
          <p:cNvSpPr/>
          <p:nvPr/>
        </p:nvSpPr>
        <p:spPr>
          <a:xfrm>
            <a:off x="823136" y="4011461"/>
            <a:ext cx="1472665" cy="616135"/>
          </a:xfrm>
          <a:prstGeom prst="roundRect">
            <a:avLst/>
          </a:prstGeom>
          <a:solidFill>
            <a:srgbClr val="D8CBBB">
              <a:alpha val="8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CEDF4F2-A922-F706-B1D4-3BB44F3B80EA}"/>
              </a:ext>
            </a:extLst>
          </p:cNvPr>
          <p:cNvSpPr/>
          <p:nvPr/>
        </p:nvSpPr>
        <p:spPr>
          <a:xfrm>
            <a:off x="823136" y="4781623"/>
            <a:ext cx="1472665" cy="616135"/>
          </a:xfrm>
          <a:prstGeom prst="roundRect">
            <a:avLst/>
          </a:prstGeom>
          <a:solidFill>
            <a:srgbClr val="D8CBBB">
              <a:alpha val="90000"/>
            </a:srgbClr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UI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UX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54C6E4EE-EAE5-CC7A-85B3-1E4C48B5B3DC}"/>
              </a:ext>
            </a:extLst>
          </p:cNvPr>
          <p:cNvSpPr/>
          <p:nvPr/>
        </p:nvSpPr>
        <p:spPr>
          <a:xfrm>
            <a:off x="823136" y="5551785"/>
            <a:ext cx="1472665" cy="616135"/>
          </a:xfrm>
          <a:prstGeom prst="roundRect">
            <a:avLst/>
          </a:prstGeom>
          <a:solidFill>
            <a:srgbClr val="D8CBBB"/>
          </a:solidFill>
          <a:ln w="635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212427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기타</a:t>
            </a:r>
            <a:endParaRPr lang="en-US" altLang="ko-KR" sz="1500" dirty="0">
              <a:solidFill>
                <a:srgbClr val="212427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1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차 개발 완료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(~04.06)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B86C92-22BA-962D-76A7-A954160FB38B}"/>
              </a:ext>
            </a:extLst>
          </p:cNvPr>
          <p:cNvSpPr/>
          <p:nvPr/>
        </p:nvSpPr>
        <p:spPr>
          <a:xfrm>
            <a:off x="2517257" y="4798715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기초</a:t>
            </a:r>
            <a:r>
              <a: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UI / UX</a:t>
            </a: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In-game UI /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인벤토리 시스템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Lobby, login, register scene UI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9B484E9-9388-1B2D-712F-056E8491D8F8}"/>
              </a:ext>
            </a:extLst>
          </p:cNvPr>
          <p:cNvSpPr/>
          <p:nvPr/>
        </p:nvSpPr>
        <p:spPr>
          <a:xfrm>
            <a:off x="2517257" y="3258391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시스템 기초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아이템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스폰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아이템 인식 및 상호작용 시스템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Raycast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를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통한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selective interaction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구현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1095C0EE-FADE-CD74-36C9-36D01872568F}"/>
              </a:ext>
            </a:extLst>
          </p:cNvPr>
          <p:cNvSpPr/>
          <p:nvPr/>
        </p:nvSpPr>
        <p:spPr>
          <a:xfrm>
            <a:off x="2517257" y="2488227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6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캐릭터 기초 모델링 및 </a:t>
            </a:r>
            <a:r>
              <a:rPr lang="ko-KR" altLang="en-US" sz="1200" b="1" dirty="0" err="1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모델링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애니메이팅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및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모션리깅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상하좌우 이동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점프 및 웅크리기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타격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/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피격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모션 별 속도 제어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E9C437-A8D8-F037-29F6-49F9A03A3A52}"/>
              </a:ext>
            </a:extLst>
          </p:cNvPr>
          <p:cNvSpPr/>
          <p:nvPr/>
        </p:nvSpPr>
        <p:spPr>
          <a:xfrm>
            <a:off x="2517257" y="1720978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5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Photon Network System</a:t>
            </a: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멀티플레이 환경 및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매치메이킹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시스템 구축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Realtime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전투데이터 네트워크 송수신 시스템 구축 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F4BAD85-1821-19B5-54F7-B2E12D28BBB9}"/>
              </a:ext>
            </a:extLst>
          </p:cNvPr>
          <p:cNvSpPr/>
          <p:nvPr/>
        </p:nvSpPr>
        <p:spPr>
          <a:xfrm>
            <a:off x="2517257" y="4006886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7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전투 시스템 기초</a:t>
            </a:r>
            <a:endParaRPr lang="en-US" altLang="ko-KR" sz="1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algn="ctr"/>
            <a:endParaRPr lang="en-US" altLang="ko-KR" sz="200" b="1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AttackManager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및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HPManager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구현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pPr marL="171450" indent="-171450" algn="ctr">
              <a:buFontTx/>
              <a:buChar char="-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플레이어간 상호 전투 시스템 및 알고리즘 구현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1204346-7994-2C0F-1704-C2B95C04C602}"/>
              </a:ext>
            </a:extLst>
          </p:cNvPr>
          <p:cNvSpPr/>
          <p:nvPr/>
        </p:nvSpPr>
        <p:spPr>
          <a:xfrm>
            <a:off x="2517257" y="5568876"/>
            <a:ext cx="3476310" cy="616135"/>
          </a:xfrm>
          <a:prstGeom prst="roundRect">
            <a:avLst/>
          </a:prstGeom>
          <a:solidFill>
            <a:srgbClr val="212427"/>
          </a:solidFill>
          <a:ln w="31750">
            <a:solidFill>
              <a:srgbClr val="D8CBBB">
                <a:alpha val="9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Concept artwork /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basic design</a:t>
            </a:r>
          </a:p>
          <a:p>
            <a:pPr marL="171450" indent="-171450" algn="ctr">
              <a:buFontTx/>
              <a:buChar char="-"/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Camera setting</a:t>
            </a:r>
            <a:endParaRPr lang="en-US" altLang="ko-KR" sz="1000" dirty="0">
              <a:solidFill>
                <a:schemeClr val="bg1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C11C43F-B760-2857-D956-55E2F277F06F}"/>
              </a:ext>
            </a:extLst>
          </p:cNvPr>
          <p:cNvCxnSpPr>
            <a:cxnSpLocks/>
          </p:cNvCxnSpPr>
          <p:nvPr/>
        </p:nvCxnSpPr>
        <p:spPr>
          <a:xfrm rot="5400000" flipH="1">
            <a:off x="6283281" y="3806595"/>
            <a:ext cx="3554" cy="360000"/>
          </a:xfrm>
          <a:prstGeom prst="line">
            <a:avLst/>
          </a:prstGeom>
          <a:ln w="25400">
            <a:solidFill>
              <a:srgbClr val="D8CBBB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 descr="의류, 스크린샷, 건물, 사람이(가) 표시된 사진&#10;&#10;자동 생성된 설명">
            <a:extLst>
              <a:ext uri="{FF2B5EF4-FFF2-40B4-BE49-F238E27FC236}">
                <a16:creationId xmlns:a16="http://schemas.microsoft.com/office/drawing/2014/main" id="{EF5B809E-0F84-7433-4848-54821942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912" y="2196301"/>
            <a:ext cx="5066920" cy="31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912499" y="213026"/>
            <a:ext cx="25891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마일스톤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_ 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중간 발표 시점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1155032"/>
            <a:ext cx="12192000" cy="0"/>
          </a:xfrm>
          <a:prstGeom prst="line">
            <a:avLst/>
          </a:prstGeom>
          <a:ln w="63500">
            <a:solidFill>
              <a:srgbClr val="D8CB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379472" y="975032"/>
            <a:ext cx="360000" cy="360000"/>
          </a:xfrm>
          <a:prstGeom prst="ellipse">
            <a:avLst/>
          </a:prstGeom>
          <a:solidFill>
            <a:srgbClr val="212427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cxnSpLocks/>
          </p:cNvCxnSpPr>
          <p:nvPr/>
        </p:nvCxnSpPr>
        <p:spPr>
          <a:xfrm flipH="1">
            <a:off x="1559471" y="690080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380F756-F8B8-437C-C7DD-5C50612730AB}"/>
              </a:ext>
            </a:extLst>
          </p:cNvPr>
          <p:cNvSpPr/>
          <p:nvPr/>
        </p:nvSpPr>
        <p:spPr>
          <a:xfrm>
            <a:off x="6143978" y="941663"/>
            <a:ext cx="360000" cy="360000"/>
          </a:xfrm>
          <a:prstGeom prst="ellipse">
            <a:avLst/>
          </a:prstGeom>
          <a:solidFill>
            <a:schemeClr val="accent2"/>
          </a:solidFill>
          <a:ln w="63500">
            <a:solidFill>
              <a:srgbClr val="D8CB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4D80F7-0CC9-97D7-738E-F7340A151358}"/>
              </a:ext>
            </a:extLst>
          </p:cNvPr>
          <p:cNvSpPr txBox="1"/>
          <p:nvPr/>
        </p:nvSpPr>
        <p:spPr>
          <a:xfrm>
            <a:off x="5518772" y="251498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개발 계획 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(04.07~</a:t>
            </a:r>
            <a:r>
              <a:rPr kumimoji="1" lang="ko-KR" altLang="en-US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최종 발표</a:t>
            </a:r>
            <a:r>
              <a:rPr kumimoji="1" lang="en-US" altLang="ko-KR" sz="1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)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901508DC-86BE-29D2-6790-07FC4DF7B089}"/>
              </a:ext>
            </a:extLst>
          </p:cNvPr>
          <p:cNvCxnSpPr>
            <a:cxnSpLocks/>
          </p:cNvCxnSpPr>
          <p:nvPr/>
        </p:nvCxnSpPr>
        <p:spPr>
          <a:xfrm flipH="1">
            <a:off x="6323976" y="656711"/>
            <a:ext cx="1" cy="284952"/>
          </a:xfrm>
          <a:prstGeom prst="line">
            <a:avLst/>
          </a:prstGeom>
          <a:ln w="25400">
            <a:solidFill>
              <a:srgbClr val="D8CB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장난감, 오토마톤이(가) 표시된 사진&#10;&#10;자동 생성된 설명">
            <a:extLst>
              <a:ext uri="{FF2B5EF4-FFF2-40B4-BE49-F238E27FC236}">
                <a16:creationId xmlns:a16="http://schemas.microsoft.com/office/drawing/2014/main" id="{7F4798F4-3679-8BE9-736B-76F6CE4E3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00" y="2066428"/>
            <a:ext cx="2880000" cy="169180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FCA52E-DDDA-38A7-C792-12615ED3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59886" y="2106679"/>
            <a:ext cx="2880000" cy="1611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8BB9-E1E8-4F45-A5C1-A689DF11E0EE}"/>
              </a:ext>
            </a:extLst>
          </p:cNvPr>
          <p:cNvSpPr txBox="1"/>
          <p:nvPr/>
        </p:nvSpPr>
        <p:spPr>
          <a:xfrm>
            <a:off x="1317200" y="3777598"/>
            <a:ext cx="16466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몬스터 추가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6EE806-D2B2-519A-EB08-A7749A3FDC20}"/>
              </a:ext>
            </a:extLst>
          </p:cNvPr>
          <p:cNvSpPr txBox="1"/>
          <p:nvPr/>
        </p:nvSpPr>
        <p:spPr>
          <a:xfrm>
            <a:off x="4666627" y="3777598"/>
            <a:ext cx="20104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User DB </a:t>
            </a:r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관리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pic>
        <p:nvPicPr>
          <p:cNvPr id="3" name="그림 2" descr="스크린샷, 의류, PC 게임, 디지털 합성이(가) 표시된 사진&#10;&#10;자동 생성된 설명">
            <a:extLst>
              <a:ext uri="{FF2B5EF4-FFF2-40B4-BE49-F238E27FC236}">
                <a16:creationId xmlns:a16="http://schemas.microsoft.com/office/drawing/2014/main" id="{BDE79F1A-1D29-2CAE-87FB-68B30CEA7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72" y="2066428"/>
            <a:ext cx="2880000" cy="1618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CF56C-3504-7782-D611-F51607D5329B}"/>
              </a:ext>
            </a:extLst>
          </p:cNvPr>
          <p:cNvSpPr txBox="1"/>
          <p:nvPr/>
        </p:nvSpPr>
        <p:spPr>
          <a:xfrm>
            <a:off x="8002572" y="3758232"/>
            <a:ext cx="30203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Design Refactoring</a:t>
            </a:r>
            <a:endParaRPr kumimoji="1" lang="en-US" altLang="ko-KR" sz="15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CBBC0-A0E0-6A54-EC09-3AEAB7F2511D}"/>
              </a:ext>
            </a:extLst>
          </p:cNvPr>
          <p:cNvSpPr txBox="1"/>
          <p:nvPr/>
        </p:nvSpPr>
        <p:spPr>
          <a:xfrm>
            <a:off x="6530719" y="4510752"/>
            <a:ext cx="481894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이에 더해</a:t>
            </a:r>
            <a: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..</a:t>
            </a:r>
          </a:p>
          <a:p>
            <a:r>
              <a:rPr kumimoji="1" lang="ko-KR" altLang="en-US" sz="12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br>
              <a:rPr kumimoji="1" lang="en-US" altLang="ko-KR" sz="25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</a:br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탈출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구현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크래프팅</a:t>
            </a:r>
            <a:r>
              <a:rPr kumimoji="1" lang="ko-KR" altLang="en-US" sz="2000" b="1" dirty="0">
                <a:solidFill>
                  <a:schemeClr val="accent2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시스템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완성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전투 방법 다양화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+</a:t>
            </a:r>
            <a:r>
              <a:rPr kumimoji="1" lang="ko-KR" altLang="en-US" sz="2000" b="1" dirty="0">
                <a:solidFill>
                  <a:srgbClr val="D8CBBB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각종 일회성 아이템 구현 및 세부 밸런스 패치</a:t>
            </a:r>
            <a:endParaRPr kumimoji="1" lang="en-US" altLang="ko-KR" sz="2000" b="1" dirty="0">
              <a:solidFill>
                <a:srgbClr val="D8CBBB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1039B-14E2-143F-7D65-979C921EA5B3}"/>
              </a:ext>
            </a:extLst>
          </p:cNvPr>
          <p:cNvSpPr txBox="1"/>
          <p:nvPr/>
        </p:nvSpPr>
        <p:spPr>
          <a:xfrm>
            <a:off x="5970000" y="521059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D8CBBB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+</a:t>
            </a:r>
            <a:r>
              <a:rPr lang="ko-KR" altLang="en-US" dirty="0">
                <a:solidFill>
                  <a:srgbClr val="D8CBBB">
                    <a:alpha val="90000"/>
                  </a:srgbClr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3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632053" y="1630903"/>
            <a:ext cx="1016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피드백</a:t>
            </a:r>
            <a:endParaRPr kumimoji="1" lang="en-US" altLang="ko-KR" sz="2500" b="1" dirty="0">
              <a:solidFill>
                <a:srgbClr val="2A3410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텍스트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9AA172B7-A106-4F50-F11C-FC93ED5B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07" y="673100"/>
            <a:ext cx="585470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E6A51-CB54-224A-6362-DC6AC19D1F85}"/>
              </a:ext>
            </a:extLst>
          </p:cNvPr>
          <p:cNvSpPr txBox="1"/>
          <p:nvPr/>
        </p:nvSpPr>
        <p:spPr>
          <a:xfrm>
            <a:off x="1010001" y="2734108"/>
            <a:ext cx="311014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멘토링을 통한 </a:t>
            </a:r>
            <a:r>
              <a:rPr kumimoji="1" lang="en-US" altLang="ko-KR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step</a:t>
            </a:r>
            <a:r>
              <a:rPr kumimoji="1" lang="ko-KR" altLang="en-US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en-US" altLang="ko-KR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up</a:t>
            </a:r>
            <a:endParaRPr kumimoji="1" lang="en-US" altLang="ko-KR" sz="20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협업 과정에서의 디테일</a:t>
            </a:r>
            <a:endParaRPr kumimoji="1" lang="en-US" altLang="ko-KR" sz="25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VOLTA</a:t>
            </a:r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만의 특색</a:t>
            </a:r>
            <a:endParaRPr kumimoji="1"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057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632053" y="1630903"/>
            <a:ext cx="1016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피드백</a:t>
            </a:r>
            <a:endParaRPr kumimoji="1" lang="en-US" altLang="ko-KR" sz="2500" b="1" dirty="0">
              <a:solidFill>
                <a:srgbClr val="2A3410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0DBB799E-644B-1490-8EA3-AF3423FB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307" y="870914"/>
            <a:ext cx="5854700" cy="542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D7B3D-400D-643A-FCB5-3DC01FD6479A}"/>
              </a:ext>
            </a:extLst>
          </p:cNvPr>
          <p:cNvSpPr txBox="1"/>
          <p:nvPr/>
        </p:nvSpPr>
        <p:spPr>
          <a:xfrm>
            <a:off x="1010001" y="2734108"/>
            <a:ext cx="311014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멘토링을 통한 </a:t>
            </a:r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step</a:t>
            </a:r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up</a:t>
            </a:r>
            <a:endParaRPr kumimoji="1"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ko-KR" altLang="en-US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협업 과정에서의 디테일</a:t>
            </a:r>
            <a:endParaRPr kumimoji="1" lang="en-US" altLang="ko-KR" sz="25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VOLTA</a:t>
            </a:r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만의 특색</a:t>
            </a:r>
            <a:endParaRPr kumimoji="1"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8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B83340-9D30-9B74-2A6D-8848D216321F}"/>
              </a:ext>
            </a:extLst>
          </p:cNvPr>
          <p:cNvSpPr txBox="1"/>
          <p:nvPr/>
        </p:nvSpPr>
        <p:spPr>
          <a:xfrm>
            <a:off x="1632053" y="1630903"/>
            <a:ext cx="10166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500" b="1" dirty="0">
                <a:solidFill>
                  <a:srgbClr val="2A3410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피드백</a:t>
            </a:r>
            <a:endParaRPr kumimoji="1" lang="en-US" altLang="ko-KR" sz="2500" b="1" dirty="0">
              <a:solidFill>
                <a:srgbClr val="2A3410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E93A6F2-9182-A34A-0BC6-5C0943DC6457}"/>
              </a:ext>
            </a:extLst>
          </p:cNvPr>
          <p:cNvCxnSpPr>
            <a:cxnSpLocks/>
          </p:cNvCxnSpPr>
          <p:nvPr/>
        </p:nvCxnSpPr>
        <p:spPr>
          <a:xfrm>
            <a:off x="0" y="596767"/>
            <a:ext cx="3070459" cy="0"/>
          </a:xfrm>
          <a:prstGeom prst="line">
            <a:avLst/>
          </a:prstGeom>
          <a:ln w="127000">
            <a:solidFill>
              <a:srgbClr val="2A3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타원 1">
            <a:extLst>
              <a:ext uri="{FF2B5EF4-FFF2-40B4-BE49-F238E27FC236}">
                <a16:creationId xmlns:a16="http://schemas.microsoft.com/office/drawing/2014/main" id="{1CA61CB9-4875-BA14-7E70-F7531E188243}"/>
              </a:ext>
            </a:extLst>
          </p:cNvPr>
          <p:cNvSpPr/>
          <p:nvPr/>
        </p:nvSpPr>
        <p:spPr>
          <a:xfrm>
            <a:off x="1870362" y="330914"/>
            <a:ext cx="540000" cy="540000"/>
          </a:xfrm>
          <a:prstGeom prst="ellipse">
            <a:avLst/>
          </a:prstGeom>
          <a:solidFill>
            <a:srgbClr val="D8CBBB"/>
          </a:solidFill>
          <a:ln w="127000">
            <a:solidFill>
              <a:srgbClr val="2A34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328AC22-6E07-E16B-FC26-F95334D76313}"/>
              </a:ext>
            </a:extLst>
          </p:cNvPr>
          <p:cNvCxnSpPr>
            <a:stCxn id="2" idx="4"/>
          </p:cNvCxnSpPr>
          <p:nvPr/>
        </p:nvCxnSpPr>
        <p:spPr>
          <a:xfrm flipH="1">
            <a:off x="2136808" y="870914"/>
            <a:ext cx="3554" cy="540000"/>
          </a:xfrm>
          <a:prstGeom prst="line">
            <a:avLst/>
          </a:prstGeom>
          <a:ln w="25400">
            <a:solidFill>
              <a:srgbClr val="2A341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0DBB799E-644B-1490-8EA3-AF3423FB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87307" y="1935730"/>
            <a:ext cx="5854700" cy="329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D7B3D-400D-643A-FCB5-3DC01FD6479A}"/>
              </a:ext>
            </a:extLst>
          </p:cNvPr>
          <p:cNvSpPr txBox="1"/>
          <p:nvPr/>
        </p:nvSpPr>
        <p:spPr>
          <a:xfrm>
            <a:off x="1010001" y="2734108"/>
            <a:ext cx="311014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멘토링을 통한 </a:t>
            </a:r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step</a:t>
            </a:r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</a:t>
            </a:r>
            <a:r>
              <a:rPr kumimoji="1" lang="en-US" altLang="ko-K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up</a:t>
            </a:r>
            <a:endParaRPr kumimoji="1"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ko-KR" alt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협업 과정에서의 디테일</a:t>
            </a:r>
            <a:endParaRPr kumimoji="1" lang="en-US" altLang="ko-KR" sz="2500" b="1" dirty="0">
              <a:solidFill>
                <a:schemeClr val="tx1">
                  <a:lumMod val="50000"/>
                  <a:lumOff val="50000"/>
                </a:schemeClr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endParaRPr kumimoji="1" lang="en-US" altLang="ko-KR" sz="25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  <a:p>
            <a:r>
              <a:rPr kumimoji="1" lang="en-US" altLang="ko-KR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VOLTA</a:t>
            </a:r>
            <a:r>
              <a:rPr kumimoji="1" lang="ko-KR" altLang="en-US" sz="2500" b="1" dirty="0">
                <a:solidFill>
                  <a:srgbClr val="212427"/>
                </a:solidFill>
                <a:latin typeface="Pretendard SemiBold" panose="02000503000000020004" pitchFamily="2" charset="-127"/>
                <a:ea typeface="Pretendard SemiBold" panose="02000503000000020004" pitchFamily="2" charset="-127"/>
                <a:cs typeface="Pretendard SemiBold" panose="02000503000000020004" pitchFamily="2" charset="-127"/>
              </a:rPr>
              <a:t> 만의 특색</a:t>
            </a:r>
            <a:endParaRPr kumimoji="1" lang="en-US" altLang="ko-KR" sz="2000" b="1" dirty="0">
              <a:solidFill>
                <a:srgbClr val="212427"/>
              </a:solidFill>
              <a:latin typeface="Pretendard SemiBold" panose="02000503000000020004" pitchFamily="2" charset="-127"/>
              <a:ea typeface="Pretendard SemiBold" panose="02000503000000020004" pitchFamily="2" charset="-127"/>
              <a:cs typeface="Pretendard Semi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742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8202</TotalTime>
  <Words>460</Words>
  <Application>Microsoft Macintosh PowerPoint</Application>
  <PresentationFormat>와이드스크린</PresentationFormat>
  <Paragraphs>127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Pretendard ExtraBold</vt:lpstr>
      <vt:lpstr>Pretendard SemiBold</vt:lpstr>
      <vt:lpstr>Arial</vt:lpstr>
      <vt:lpstr>Calibri</vt:lpstr>
      <vt:lpstr>Calibri Light</vt:lpstr>
      <vt:lpstr>Digital Glitch Demo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장원재(학부생-소프트웨어전공)</dc:creator>
  <cp:lastModifiedBy>장원재(학부생-소프트웨어전공)</cp:lastModifiedBy>
  <cp:revision>3</cp:revision>
  <dcterms:created xsi:type="dcterms:W3CDTF">2024-03-18T03:47:05Z</dcterms:created>
  <dcterms:modified xsi:type="dcterms:W3CDTF">2024-05-23T13:53:08Z</dcterms:modified>
</cp:coreProperties>
</file>